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4" r:id="rId2"/>
    <p:sldId id="277" r:id="rId3"/>
    <p:sldId id="276" r:id="rId4"/>
    <p:sldId id="278" r:id="rId5"/>
    <p:sldId id="279" r:id="rId6"/>
    <p:sldId id="280" r:id="rId7"/>
    <p:sldId id="285" r:id="rId8"/>
    <p:sldId id="287" r:id="rId9"/>
    <p:sldId id="288" r:id="rId10"/>
    <p:sldId id="282" r:id="rId11"/>
    <p:sldId id="281" r:id="rId12"/>
    <p:sldId id="256" r:id="rId13"/>
    <p:sldId id="257" r:id="rId14"/>
    <p:sldId id="258" r:id="rId15"/>
    <p:sldId id="259" r:id="rId16"/>
    <p:sldId id="260" r:id="rId17"/>
    <p:sldId id="261" r:id="rId18"/>
    <p:sldId id="262" r:id="rId19"/>
    <p:sldId id="263" r:id="rId20"/>
    <p:sldId id="264" r:id="rId21"/>
    <p:sldId id="265" r:id="rId22"/>
    <p:sldId id="266" r:id="rId23"/>
    <p:sldId id="289" r:id="rId2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98"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1144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E90997B1-966B-4B33-801E-12B788643BE6}"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0997B1-966B-4B33-801E-12B788643BE6}"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90997B1-966B-4B33-801E-12B788643BE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48AE7F31-090F-420F-A1C6-3B5796C62C4A}" type="datetimeFigureOut">
              <a:rPr lang="hu-HU" smtClean="0"/>
              <a:pPr/>
              <a:t>2019.02.04.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E90997B1-966B-4B33-801E-12B788643BE6}"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AE7F31-090F-420F-A1C6-3B5796C62C4A}" type="datetimeFigureOut">
              <a:rPr lang="hu-HU" smtClean="0"/>
              <a:pPr/>
              <a:t>2019.02.04.</a:t>
            </a:fld>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0997B1-966B-4B33-801E-12B788643BE6}"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hidvegi.marta1@t-online.h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Családom, családunk,családok</a:t>
            </a:r>
            <a:endParaRPr lang="hu-HU" dirty="0"/>
          </a:p>
        </p:txBody>
      </p:sp>
      <p:pic>
        <p:nvPicPr>
          <p:cNvPr id="4" name="Picture 4" descr="1366_20031116_210700"/>
          <p:cNvPicPr>
            <a:picLocks noChangeAspect="1" noChangeArrowheads="1"/>
          </p:cNvPicPr>
          <p:nvPr/>
        </p:nvPicPr>
        <p:blipFill>
          <a:blip r:embed="rId2" cstate="print"/>
          <a:srcRect/>
          <a:stretch>
            <a:fillRect/>
          </a:stretch>
        </p:blipFill>
        <p:spPr bwMode="auto">
          <a:xfrm>
            <a:off x="2051720" y="2132856"/>
            <a:ext cx="5394176" cy="40456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268538" y="339725"/>
            <a:ext cx="4391025" cy="5951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92275" y="1412875"/>
            <a:ext cx="8231188" cy="369332"/>
          </a:xfrm>
          <a:prstGeom prst="rect">
            <a:avLst/>
          </a:prstGeom>
          <a:noFill/>
        </p:spPr>
        <p:txBody>
          <a:bodyPr>
            <a:spAutoFit/>
          </a:bodyPr>
          <a:lstStyle/>
          <a:p>
            <a:pPr>
              <a:defRPr/>
            </a:pPr>
            <a:r>
              <a:rPr lang="hu-HU" dirty="0"/>
              <a:t>Mit tehet </a:t>
            </a:r>
            <a:r>
              <a:rPr lang="hu-HU"/>
              <a:t>a </a:t>
            </a:r>
            <a:r>
              <a:rPr lang="hu-HU" smtClean="0"/>
              <a:t>szülő / </a:t>
            </a:r>
            <a:r>
              <a:rPr lang="hu-HU" dirty="0" smtClean="0"/>
              <a:t>nagyszülő??</a:t>
            </a:r>
            <a:endParaRPr lang="hu-HU" dirty="0"/>
          </a:p>
        </p:txBody>
      </p:sp>
      <p:pic>
        <p:nvPicPr>
          <p:cNvPr id="8195" name="Picture 3" descr="C:\Users\User\Pictures\Új mappa (3)\images.jpg"/>
          <p:cNvPicPr>
            <a:picLocks noChangeAspect="1" noChangeArrowheads="1"/>
          </p:cNvPicPr>
          <p:nvPr/>
        </p:nvPicPr>
        <p:blipFill>
          <a:blip r:embed="rId2" cstate="print"/>
          <a:srcRect/>
          <a:stretch>
            <a:fillRect/>
          </a:stretch>
        </p:blipFill>
        <p:spPr bwMode="auto">
          <a:xfrm>
            <a:off x="6372225" y="4508500"/>
            <a:ext cx="2159000" cy="2000250"/>
          </a:xfrm>
          <a:prstGeom prst="rect">
            <a:avLst/>
          </a:prstGeom>
          <a:noFill/>
          <a:ln w="9525">
            <a:noFill/>
            <a:miter lim="800000"/>
            <a:headEnd/>
            <a:tailEnd/>
          </a:ln>
        </p:spPr>
      </p:pic>
      <p:pic>
        <p:nvPicPr>
          <p:cNvPr id="8196" name="Picture 4" descr="C:\Users\User\Pictures\Új mappa (3)\mini-gifmania.png"/>
          <p:cNvPicPr>
            <a:picLocks noChangeAspect="1" noChangeArrowheads="1" noCrop="1"/>
          </p:cNvPicPr>
          <p:nvPr/>
        </p:nvPicPr>
        <p:blipFill>
          <a:blip r:embed="rId3" cstate="print"/>
          <a:srcRect/>
          <a:stretch>
            <a:fillRect/>
          </a:stretch>
        </p:blipFill>
        <p:spPr bwMode="auto">
          <a:xfrm>
            <a:off x="0" y="4292600"/>
            <a:ext cx="2343150" cy="2381250"/>
          </a:xfrm>
          <a:prstGeom prst="rect">
            <a:avLst/>
          </a:prstGeom>
          <a:noFill/>
          <a:ln w="9525">
            <a:noFill/>
            <a:miter lim="800000"/>
            <a:headEnd/>
            <a:tailEnd/>
          </a:ln>
        </p:spPr>
      </p:pic>
      <p:pic>
        <p:nvPicPr>
          <p:cNvPr id="8197" name="Picture 6" descr="Kapcsolódó kép"/>
          <p:cNvPicPr>
            <a:picLocks noChangeAspect="1" noChangeArrowheads="1"/>
          </p:cNvPicPr>
          <p:nvPr/>
        </p:nvPicPr>
        <p:blipFill>
          <a:blip r:embed="rId4" cstate="print"/>
          <a:srcRect/>
          <a:stretch>
            <a:fillRect/>
          </a:stretch>
        </p:blipFill>
        <p:spPr bwMode="auto">
          <a:xfrm>
            <a:off x="2916238" y="2708275"/>
            <a:ext cx="2838450" cy="1609725"/>
          </a:xfrm>
          <a:prstGeom prst="rect">
            <a:avLst/>
          </a:prstGeom>
          <a:noFill/>
          <a:ln w="9525">
            <a:noFill/>
            <a:miter lim="800000"/>
            <a:headEnd/>
            <a:tailEnd/>
          </a:ln>
        </p:spPr>
      </p:pic>
      <p:pic>
        <p:nvPicPr>
          <p:cNvPr id="8198" name="Picture 8" descr="Képtalálat a következőre: „sírás animált képek”"/>
          <p:cNvPicPr>
            <a:picLocks noChangeAspect="1" noChangeArrowheads="1"/>
          </p:cNvPicPr>
          <p:nvPr/>
        </p:nvPicPr>
        <p:blipFill>
          <a:blip r:embed="rId5" cstate="print"/>
          <a:srcRect/>
          <a:stretch>
            <a:fillRect/>
          </a:stretch>
        </p:blipFill>
        <p:spPr bwMode="auto">
          <a:xfrm>
            <a:off x="3059113" y="5157788"/>
            <a:ext cx="2498725" cy="1382712"/>
          </a:xfrm>
          <a:prstGeom prst="rect">
            <a:avLst/>
          </a:prstGeom>
          <a:noFill/>
          <a:ln w="9525">
            <a:noFill/>
            <a:miter lim="800000"/>
            <a:headEnd/>
            <a:tailEnd/>
          </a:ln>
        </p:spPr>
      </p:pic>
    </p:spTree>
  </p:cSld>
  <p:clrMapOvr>
    <a:masterClrMapping/>
  </p:clrMapOvr>
  <p:transition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pPr algn="ctr"/>
            <a:r>
              <a:rPr lang="hu-HU" b="1" dirty="0" smtClean="0"/>
              <a:t/>
            </a:r>
            <a:br>
              <a:rPr lang="hu-HU" b="1" dirty="0" smtClean="0"/>
            </a:br>
            <a:r>
              <a:rPr lang="hu-HU" dirty="0" smtClean="0"/>
              <a:t/>
            </a:r>
            <a:br>
              <a:rPr lang="hu-HU" dirty="0" smtClean="0"/>
            </a:br>
            <a:r>
              <a:rPr lang="hu-HU" dirty="0" smtClean="0"/>
              <a:t/>
            </a:r>
            <a:br>
              <a:rPr lang="hu-HU" dirty="0" smtClean="0"/>
            </a:br>
            <a:r>
              <a:rPr lang="hu-HU" dirty="0" smtClean="0"/>
              <a:t/>
            </a:r>
            <a:br>
              <a:rPr lang="hu-HU" dirty="0" smtClean="0"/>
            </a:br>
            <a:r>
              <a:rPr lang="hu-HU" sz="4000" b="1" dirty="0" smtClean="0"/>
              <a:t>Tíz </a:t>
            </a:r>
            <a:r>
              <a:rPr lang="hu-HU" sz="4000" b="1" dirty="0"/>
              <a:t>mondat, amit soha nem mondj a gyerekednek, </a:t>
            </a:r>
            <a:r>
              <a:rPr lang="hu-HU" sz="4000" b="1" dirty="0" smtClean="0"/>
              <a:t>unokádnak, akkor sem, </a:t>
            </a:r>
            <a:r>
              <a:rPr lang="hu-HU" sz="4000" b="1" dirty="0"/>
              <a:t>ha te régen naponta hallottad!</a:t>
            </a:r>
            <a:r>
              <a:rPr lang="hu-HU" sz="4000" dirty="0"/>
              <a:t/>
            </a:r>
            <a:br>
              <a:rPr lang="hu-HU" sz="4000" dirty="0"/>
            </a:br>
            <a:endParaRPr lang="hu-HU" sz="4000" dirty="0"/>
          </a:p>
        </p:txBody>
      </p:sp>
      <p:pic>
        <p:nvPicPr>
          <p:cNvPr id="4" name="Kép 3" descr="IMG_2665.JPG"/>
          <p:cNvPicPr>
            <a:picLocks noChangeAspect="1"/>
          </p:cNvPicPr>
          <p:nvPr/>
        </p:nvPicPr>
        <p:blipFill>
          <a:blip r:embed="rId2" cstate="print"/>
          <a:stretch>
            <a:fillRect/>
          </a:stretch>
        </p:blipFill>
        <p:spPr>
          <a:xfrm>
            <a:off x="2915816" y="2660915"/>
            <a:ext cx="3147814" cy="419708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908720"/>
            <a:ext cx="8229600" cy="5415880"/>
          </a:xfrm>
        </p:spPr>
        <p:txBody>
          <a:bodyPr>
            <a:normAutofit fontScale="92500"/>
          </a:bodyPr>
          <a:lstStyle/>
          <a:p>
            <a:r>
              <a:rPr lang="hu-HU" b="1" dirty="0"/>
              <a:t>1. Dádá lesz!</a:t>
            </a:r>
            <a:r>
              <a:rPr lang="hu-HU" dirty="0"/>
              <a:t/>
            </a:r>
            <a:br>
              <a:rPr lang="hu-HU" dirty="0"/>
            </a:br>
            <a:r>
              <a:rPr lang="hu-HU" dirty="0"/>
              <a:t>Ezt már egyéveseknek is szokták mondani, ha valami olyasmi akad kíváncsi kis kezükbe, ami a felnőtt szerint nem neki való, veszélyes, piszkos, vagy ha olyasmit csinálnak, amit nem szabadna, amit már többször is megtiltottak nekik. A fizikai erőszak, fájdalomokozás kilátásba helyezésének célja, hogy ezzel jól ráijesszenek az áldozatra, hátha elég a verést emlegetni, és már annak is elegendő elrettentő ereje lesz. Valójában a verés és a verés kilátásba helyezése is kevéssé hatékony, káros gyakorlat, amely már zsenge gyerekkorban olyan féket próbál a rendszerbe építeni, amely megalázó és hatását tekintve múlékony. Ráadásul a tehetetlenség, ötlettelenség jele. "Nem jut eszembe jobb megoldás, hát rád csapok!"</a:t>
            </a:r>
          </a:p>
          <a:p>
            <a:endParaRPr lang="hu-HU" dirty="0"/>
          </a:p>
        </p:txBody>
      </p:sp>
      <p:pic>
        <p:nvPicPr>
          <p:cNvPr id="1026" name="Picture 2" descr="C:\Users\User\AppData\Local\Microsoft\Windows\INetCache\IE\RD9JXKDY\image_aspx[1].jpg"/>
          <p:cNvPicPr>
            <a:picLocks noChangeAspect="1" noChangeArrowheads="1"/>
          </p:cNvPicPr>
          <p:nvPr/>
        </p:nvPicPr>
        <p:blipFill>
          <a:blip r:embed="rId2" cstate="print"/>
          <a:srcRect/>
          <a:stretch>
            <a:fillRect/>
          </a:stretch>
        </p:blipFill>
        <p:spPr bwMode="auto">
          <a:xfrm>
            <a:off x="3203848" y="692696"/>
            <a:ext cx="818034" cy="54300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692696"/>
            <a:ext cx="8229600" cy="5631904"/>
          </a:xfrm>
        </p:spPr>
        <p:txBody>
          <a:bodyPr>
            <a:normAutofit fontScale="92500" lnSpcReduction="10000"/>
          </a:bodyPr>
          <a:lstStyle/>
          <a:p>
            <a:r>
              <a:rPr lang="hu-HU" b="1" dirty="0"/>
              <a:t>2. Rossz vagy!</a:t>
            </a:r>
            <a:r>
              <a:rPr lang="hu-HU" dirty="0"/>
              <a:t/>
            </a:r>
            <a:br>
              <a:rPr lang="hu-HU" dirty="0"/>
            </a:br>
            <a:r>
              <a:rPr lang="hu-HU" dirty="0"/>
              <a:t>Talán említeni sem kellene, annyira nyilvánvalóan károsak és feleslegesek az efféle negatív minősítések. Ráadásul olyan zsenge életkorban kezdik ezt mondogatni a kicsiknek, általában egy- és kétéves kor között, amikor nem is érti, hiszen a rossz fogalma meglehetősen bonyolult, és végképp érthetetlen egy kisgyermek számára, aki még egyáltalán nem a jó-rossz ellentétpárjában gondolkodik, hanem sokkal inkább az </a:t>
            </a:r>
            <a:r>
              <a:rPr lang="hu-HU" dirty="0" err="1"/>
              <a:t>ismerem-nem</a:t>
            </a:r>
            <a:r>
              <a:rPr lang="hu-HU" dirty="0"/>
              <a:t> ismerem, érdekes, felfedeznivaló-unalmas fogalompárok tárgyi megfelelőiben. Ha viszont gyakran hallja, bizonyos számára izgalmas, érdekes és a felnőttek figyelmét kiharcoló magatartásformáit fogja a "rossz" fogalmához kapcsolni. Ez volt a cél?</a:t>
            </a:r>
            <a:br>
              <a:rPr lang="hu-HU" dirty="0"/>
            </a:br>
            <a:r>
              <a:rPr lang="hu-HU" dirty="0"/>
              <a:t/>
            </a:r>
            <a:br>
              <a:rPr lang="hu-HU" dirty="0"/>
            </a:br>
            <a:endParaRPr lang="hu-HU" dirty="0"/>
          </a:p>
        </p:txBody>
      </p:sp>
      <p:pic>
        <p:nvPicPr>
          <p:cNvPr id="2052" name="Picture 4" descr="C:\Users\User\AppData\Local\Microsoft\Windows\INetCache\IE\U7R96NUU\gyerek%20számítógép%20játék%20agy%20tudomány-2014-új%20világtudat[1].jpeg"/>
          <p:cNvPicPr>
            <a:picLocks noChangeAspect="1" noChangeArrowheads="1"/>
          </p:cNvPicPr>
          <p:nvPr/>
        </p:nvPicPr>
        <p:blipFill>
          <a:blip r:embed="rId2" cstate="print"/>
          <a:srcRect/>
          <a:stretch>
            <a:fillRect/>
          </a:stretch>
        </p:blipFill>
        <p:spPr bwMode="auto">
          <a:xfrm>
            <a:off x="3419872" y="548680"/>
            <a:ext cx="865803" cy="5646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764704"/>
            <a:ext cx="8229600" cy="5559896"/>
          </a:xfrm>
        </p:spPr>
        <p:txBody>
          <a:bodyPr>
            <a:normAutofit/>
          </a:bodyPr>
          <a:lstStyle/>
          <a:p>
            <a:r>
              <a:rPr lang="hu-HU" b="1" dirty="0"/>
              <a:t>3. Anya nem fog szeretni, ha még egyszer ilyet csinálsz!</a:t>
            </a:r>
            <a:r>
              <a:rPr lang="hu-HU" dirty="0"/>
              <a:t/>
            </a:r>
            <a:br>
              <a:rPr lang="hu-HU" dirty="0"/>
            </a:br>
            <a:r>
              <a:rPr lang="hu-HU" dirty="0"/>
              <a:t>Az érzelmi zsarolás egyfelől etikátlan eszköz, másfelől azoknak az üres fenyegetéseknek a halmazát gyarapítja, amelyek nélkülözik a valódi tartalmat. Hiszen a legtöbb szülő egy percig sem gondolja komolyan, hogy nem fogja szeretni többé a gyerekét, ha megint meghúzza a szomszéd kislány haját. A jó gyerek-szülő kapcsolatnak éppen a feltétel nélküli szeretet az alapja. Egy kicsi gyerek viszont komolyan veszi még, amit hall, és hatalmas szorongást okozhatsz neki ilyen kijelentésekkel. </a:t>
            </a:r>
            <a:br>
              <a:rPr lang="hu-HU" dirty="0"/>
            </a:br>
            <a:endParaRPr lang="hu-HU" dirty="0"/>
          </a:p>
        </p:txBody>
      </p:sp>
      <p:pic>
        <p:nvPicPr>
          <p:cNvPr id="4" name="Picture 7" descr="C:\Users\User\AppData\Local\Microsoft\Windows\INetCache\IE\LCP3QH60\telomere%20telomer%20dns%20gyermek%20fejlődés%20anya%20terhesség%20stressz%20káros%20egészség-2014-új%20világtudat[1].jpg"/>
          <p:cNvPicPr>
            <a:picLocks noChangeAspect="1" noChangeArrowheads="1"/>
          </p:cNvPicPr>
          <p:nvPr/>
        </p:nvPicPr>
        <p:blipFill>
          <a:blip r:embed="rId2" cstate="print"/>
          <a:srcRect/>
          <a:stretch>
            <a:fillRect/>
          </a:stretch>
        </p:blipFill>
        <p:spPr bwMode="auto">
          <a:xfrm>
            <a:off x="4788024" y="5445224"/>
            <a:ext cx="1262048" cy="8806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764704"/>
            <a:ext cx="8229600" cy="5559896"/>
          </a:xfrm>
        </p:spPr>
        <p:txBody>
          <a:bodyPr>
            <a:normAutofit fontScale="92500" lnSpcReduction="20000"/>
          </a:bodyPr>
          <a:lstStyle/>
          <a:p>
            <a:r>
              <a:rPr lang="hu-HU" b="1" dirty="0"/>
              <a:t>4. Ha szeretsz, nem csinálsz ilyet!</a:t>
            </a:r>
            <a:r>
              <a:rPr lang="hu-HU" dirty="0"/>
              <a:t/>
            </a:r>
            <a:br>
              <a:rPr lang="hu-HU" dirty="0"/>
            </a:br>
            <a:r>
              <a:rPr lang="hu-HU" dirty="0"/>
              <a:t>Ügyes csavar az előző bekezdésben idézett "anya nem fog szeretni" kijelentésben, amit már nagyobbacskáknak szoktak mondogatni, de ugyanolyan érzelmi zsarolás. Egész kis életfilozófia rejtőzik mögötte, amely abból indul ki, hogy a gyerek mindenáron szeretné kimutatni szeretetét a szülő iránt, sőt ez elvárt kötelessége is, hiszen neki is meg kell tennie a maga hozzájárulását a családtagok egymás iránti szeretetéhez. A baj csak az, hogy a szeretet érzelmi alapon működik, a különböző kárhoztatott viselkedésformák, tettek pedig rendszerint egészen más alapokon állnak: a gyerek azért teszi, mert izgalmas, érdekes, kielégítetlen igényét elégíti ki, elégtételt ad valamiért. Vagyis abból, hogy a gyerek olyasmit tesz, ami a szülőnek nem tetszik, korántsem következik, hogy a gyerek ne szeretné a szülőt.</a:t>
            </a:r>
            <a:br>
              <a:rPr lang="hu-HU" dirty="0"/>
            </a:br>
            <a:r>
              <a:rPr lang="hu-HU" dirty="0"/>
              <a:t/>
            </a:r>
            <a:br>
              <a:rPr lang="hu-HU" dirty="0"/>
            </a:br>
            <a:endParaRPr lang="hu-HU" dirty="0"/>
          </a:p>
        </p:txBody>
      </p:sp>
      <p:pic>
        <p:nvPicPr>
          <p:cNvPr id="3074" name="Picture 2" descr="C:\Users\User\AppData\Local\Microsoft\Windows\INetCache\IE\8IRWPJX5\siro_kinai_gyerekek-1[1].jpg"/>
          <p:cNvPicPr>
            <a:picLocks noChangeAspect="1" noChangeArrowheads="1"/>
          </p:cNvPicPr>
          <p:nvPr/>
        </p:nvPicPr>
        <p:blipFill>
          <a:blip r:embed="rId2" cstate="print"/>
          <a:srcRect/>
          <a:stretch>
            <a:fillRect/>
          </a:stretch>
        </p:blipFill>
        <p:spPr bwMode="auto">
          <a:xfrm flipH="1">
            <a:off x="4427984" y="5445224"/>
            <a:ext cx="1800094" cy="111405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548680"/>
            <a:ext cx="8229600" cy="5775920"/>
          </a:xfrm>
        </p:spPr>
        <p:txBody>
          <a:bodyPr>
            <a:normAutofit/>
          </a:bodyPr>
          <a:lstStyle/>
          <a:p>
            <a:r>
              <a:rPr lang="hu-HU" b="1" dirty="0"/>
              <a:t>5. Ha nem hagyod abba, akkor soha többet...</a:t>
            </a:r>
            <a:r>
              <a:rPr lang="hu-HU" dirty="0"/>
              <a:t/>
            </a:r>
            <a:br>
              <a:rPr lang="hu-HU" dirty="0"/>
            </a:br>
            <a:r>
              <a:rPr lang="hu-HU" dirty="0"/>
              <a:t>Hányszor kiáltunk fel így felháborodásunkban, tehetetlen dühünkben! De hogy minek? Hiszen valószínűleg senki sem tudna példát mondani arra, hogy bárki be is váltotta volna ezt a fenyegetést, és tényleg soha többet ne vitte volna mondjuk játszótérre a csemetéjét. Az efféle üres fenyegetések valójában súlytalanná, következmények nélkülivé teszik a szülői nemtetszést. A gyerek pont annak az ellenkezőjét tanulja meg belőle, mint ami a célod volt.</a:t>
            </a:r>
            <a:br>
              <a:rPr lang="hu-HU" dirty="0"/>
            </a:br>
            <a:endParaRPr lang="hu-HU" dirty="0"/>
          </a:p>
        </p:txBody>
      </p:sp>
      <p:pic>
        <p:nvPicPr>
          <p:cNvPr id="4101" name="Picture 5" descr="C:\Users\User\AppData\Local\Microsoft\Windows\INetCache\IE\RD9JXKDY\kristály%20indigó%20gyerek%20föld%20generáció%20nevelés%20önismeret%20spirituális-2014-új%20világtudat[1].jpg"/>
          <p:cNvPicPr>
            <a:picLocks noChangeAspect="1" noChangeArrowheads="1"/>
          </p:cNvPicPr>
          <p:nvPr/>
        </p:nvPicPr>
        <p:blipFill>
          <a:blip r:embed="rId2" cstate="print"/>
          <a:srcRect/>
          <a:stretch>
            <a:fillRect/>
          </a:stretch>
        </p:blipFill>
        <p:spPr bwMode="auto">
          <a:xfrm>
            <a:off x="3275856" y="5157192"/>
            <a:ext cx="1902718" cy="124090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980728"/>
            <a:ext cx="8229600" cy="5343872"/>
          </a:xfrm>
        </p:spPr>
        <p:txBody>
          <a:bodyPr>
            <a:normAutofit fontScale="92500"/>
          </a:bodyPr>
          <a:lstStyle/>
          <a:p>
            <a:r>
              <a:rPr lang="hu-HU" b="1" dirty="0"/>
              <a:t>6. Pont olyan vagy, mint az apád/anyád!</a:t>
            </a:r>
            <a:r>
              <a:rPr lang="hu-HU" dirty="0"/>
              <a:t/>
            </a:r>
            <a:br>
              <a:rPr lang="hu-HU" dirty="0"/>
            </a:br>
            <a:r>
              <a:rPr lang="hu-HU" dirty="0"/>
              <a:t>Ha megromlott a viszony a szülők közt, esetleg válófélben vannak, vagy el is váltak, sajnos gyakran elhangzik ez a mérgező mondat. Abból kellene kiindulni, hogy a gyerek esetleg ugyanúgy szereti a másik szülőt, és nem is vétkes a kapcsolat elmérgesedésében, ezért érzelmeiben mélyen megsebzi egy ilyen kijelentés. Ráadásul ezzel a mondattal mégis ráterheled a kapcsolat megromlását, összemosod a személyét a párodéval, párhuzamot vonsz köztük, felelőssé teszed. Próbáld ezt elkerülni, és ne mérgesítsd el a helyzetet még jobban azzal, hogy a gyereket is felelőssé teszed olyasmiét, aminek ő csak szenvedő alanya.</a:t>
            </a:r>
            <a:br>
              <a:rPr lang="hu-HU" dirty="0"/>
            </a:br>
            <a:endParaRPr lang="hu-HU" dirty="0"/>
          </a:p>
        </p:txBody>
      </p:sp>
      <p:pic>
        <p:nvPicPr>
          <p:cNvPr id="5124" name="Picture 4" descr="C:\Users\User\AppData\Local\Microsoft\Windows\INetCache\IE\LCP3QH60\Niños-libertad-de-movimiento[1].png"/>
          <p:cNvPicPr>
            <a:picLocks noChangeAspect="1" noChangeArrowheads="1"/>
          </p:cNvPicPr>
          <p:nvPr/>
        </p:nvPicPr>
        <p:blipFill>
          <a:blip r:embed="rId2" cstate="print"/>
          <a:srcRect/>
          <a:stretch>
            <a:fillRect/>
          </a:stretch>
        </p:blipFill>
        <p:spPr bwMode="auto">
          <a:xfrm>
            <a:off x="3563888" y="5517232"/>
            <a:ext cx="1569708" cy="9551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764704"/>
            <a:ext cx="8229600" cy="5559896"/>
          </a:xfrm>
        </p:spPr>
        <p:txBody>
          <a:bodyPr>
            <a:normAutofit fontScale="92500" lnSpcReduction="10000"/>
          </a:bodyPr>
          <a:lstStyle/>
          <a:p>
            <a:r>
              <a:rPr lang="hu-HU" b="1" dirty="0"/>
              <a:t>7. Nagyot csalódtam benned!</a:t>
            </a:r>
            <a:r>
              <a:rPr lang="hu-HU" dirty="0"/>
              <a:t/>
            </a:r>
            <a:br>
              <a:rPr lang="hu-HU" dirty="0"/>
            </a:br>
            <a:r>
              <a:rPr lang="hu-HU" dirty="0"/>
              <a:t>Ahogy telik-múlik az idő, az édes kisbabából, eleven kisgyerekből iskolás lesz. És ezzel kezdetét veszi az elvárások, követelmények egész sora. Bármennyire is nehéz, próbálj ragaszkodni az érzelmi támaszt és biztonságot nyújtó szülő szerepéhez, és ne vállalkozz a hajcsáréra! Persze jogod van ahhoz, hogy csalódott légy a gyereked egynémely produkciója miatt, de jobb, ha ezt nem ebben a becsmérlő és megalázó formában fejezed ki, és elvárásaidat a képességeihez, a konkrét helyzethez igazítod. Jobb, ha együtt keresitek meg a sikertelenség okát, és megbeszélitek, szükséges-e egyáltalán változtatni valamit, vagy elég belenyugodnod, hogy a gyereked nem mindenben a legjobb. </a:t>
            </a:r>
            <a:br>
              <a:rPr lang="hu-HU" dirty="0"/>
            </a:br>
            <a:r>
              <a:rPr lang="hu-HU" dirty="0"/>
              <a:t/>
            </a:r>
            <a:br>
              <a:rPr lang="hu-HU" dirty="0"/>
            </a:br>
            <a:endParaRPr lang="hu-HU" dirty="0"/>
          </a:p>
        </p:txBody>
      </p:sp>
      <p:pic>
        <p:nvPicPr>
          <p:cNvPr id="6" name="Picture 4" descr="veszekedes"/>
          <p:cNvPicPr>
            <a:picLocks noChangeAspect="1" noChangeArrowheads="1"/>
          </p:cNvPicPr>
          <p:nvPr/>
        </p:nvPicPr>
        <p:blipFill>
          <a:blip r:embed="rId2" cstate="print"/>
          <a:srcRect/>
          <a:stretch>
            <a:fillRect/>
          </a:stretch>
        </p:blipFill>
        <p:spPr bwMode="auto">
          <a:xfrm>
            <a:off x="4716016" y="5229200"/>
            <a:ext cx="1604469" cy="1411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hu-HU" sz="4800" dirty="0" smtClean="0">
                <a:solidFill>
                  <a:schemeClr val="tx1"/>
                </a:solidFill>
              </a:rPr>
              <a:t>Dr. Hídvégi Márta</a:t>
            </a:r>
            <a:br>
              <a:rPr lang="hu-HU" sz="4800" dirty="0" smtClean="0">
                <a:solidFill>
                  <a:schemeClr val="tx1"/>
                </a:solidFill>
              </a:rPr>
            </a:br>
            <a:r>
              <a:rPr lang="hu-HU" sz="4800" dirty="0" smtClean="0">
                <a:solidFill>
                  <a:schemeClr val="tx1"/>
                </a:solidFill>
              </a:rPr>
              <a:t>gyógypedagógus-pszichológus</a:t>
            </a:r>
          </a:p>
        </p:txBody>
      </p:sp>
      <p:sp>
        <p:nvSpPr>
          <p:cNvPr id="2051" name="Rectangle 3"/>
          <p:cNvSpPr>
            <a:spLocks noGrp="1" noChangeArrowheads="1"/>
          </p:cNvSpPr>
          <p:nvPr>
            <p:ph type="subTitle" idx="1"/>
          </p:nvPr>
        </p:nvSpPr>
        <p:spPr/>
        <p:txBody>
          <a:bodyPr>
            <a:normAutofit/>
          </a:bodyPr>
          <a:lstStyle/>
          <a:p>
            <a:pPr marR="0" eaLnBrk="1" hangingPunct="1">
              <a:lnSpc>
                <a:spcPct val="90000"/>
              </a:lnSpc>
            </a:pPr>
            <a:r>
              <a:rPr lang="hu-HU" sz="2400" dirty="0" smtClean="0"/>
              <a:t>E-mail: </a:t>
            </a:r>
          </a:p>
          <a:p>
            <a:pPr marR="0" eaLnBrk="1" hangingPunct="1">
              <a:lnSpc>
                <a:spcPct val="90000"/>
              </a:lnSpc>
            </a:pPr>
            <a:r>
              <a:rPr lang="hu-HU" sz="2400" dirty="0" smtClean="0">
                <a:hlinkClick r:id="rId2"/>
              </a:rPr>
              <a:t>hidvegi.marta1@</a:t>
            </a:r>
            <a:r>
              <a:rPr lang="hu-HU" sz="2400" dirty="0" err="1" smtClean="0">
                <a:hlinkClick r:id="rId2"/>
              </a:rPr>
              <a:t>t-online.hu</a:t>
            </a:r>
            <a:endParaRPr lang="hu-HU" sz="2400" dirty="0" smtClean="0"/>
          </a:p>
          <a:p>
            <a:pPr marR="0" eaLnBrk="1" hangingPunct="1">
              <a:lnSpc>
                <a:spcPct val="90000"/>
              </a:lnSpc>
            </a:pPr>
            <a:r>
              <a:rPr lang="hu-HU" sz="2400" dirty="0" smtClean="0"/>
              <a:t>Honlap:</a:t>
            </a:r>
          </a:p>
          <a:p>
            <a:pPr marR="0" eaLnBrk="1" hangingPunct="1">
              <a:lnSpc>
                <a:spcPct val="90000"/>
              </a:lnSpc>
            </a:pPr>
            <a:r>
              <a:rPr lang="hu-HU" sz="2400" dirty="0" smtClean="0">
                <a:solidFill>
                  <a:srgbClr val="FFC000"/>
                </a:solidFill>
              </a:rPr>
              <a:t>https://pszichologus-dr-egeszseg.com/ </a:t>
            </a:r>
          </a:p>
          <a:p>
            <a:pPr marR="0" eaLnBrk="1" hangingPunct="1">
              <a:lnSpc>
                <a:spcPct val="90000"/>
              </a:lnSpc>
            </a:pPr>
            <a:endParaRPr lang="hu-HU" sz="2400" dirty="0" smtClean="0"/>
          </a:p>
        </p:txBody>
      </p:sp>
      <p:pic>
        <p:nvPicPr>
          <p:cNvPr id="2053" name="Picture 5" descr="f"/>
          <p:cNvPicPr>
            <a:picLocks noChangeAspect="1" noChangeArrowheads="1"/>
          </p:cNvPicPr>
          <p:nvPr/>
        </p:nvPicPr>
        <p:blipFill>
          <a:blip r:embed="rId3" cstate="print"/>
          <a:srcRect/>
          <a:stretch>
            <a:fillRect/>
          </a:stretch>
        </p:blipFill>
        <p:spPr bwMode="auto">
          <a:xfrm>
            <a:off x="1692275" y="5734050"/>
            <a:ext cx="5976938" cy="798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ppt_x"/>
                                          </p:val>
                                        </p:tav>
                                        <p:tav tm="100000">
                                          <p:val>
                                            <p:strVal val="#ppt_x"/>
                                          </p:val>
                                        </p:tav>
                                      </p:tavLst>
                                    </p:anim>
                                    <p:anim calcmode="lin" valueType="num">
                                      <p:cBhvr additive="base">
                                        <p:cTn id="8" dur="3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05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 calcmode="lin" valueType="num">
                                      <p:cBhvr additive="base">
                                        <p:cTn id="17" dur="5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205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 calcmode="lin" valueType="num">
                                      <p:cBhvr additive="base">
                                        <p:cTn id="21" dur="5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205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additive="base">
                                        <p:cTn id="31" dur="2000" fill="hold"/>
                                        <p:tgtEl>
                                          <p:spTgt spid="2053"/>
                                        </p:tgtEl>
                                        <p:attrNameLst>
                                          <p:attrName>ppt_x</p:attrName>
                                        </p:attrNameLst>
                                      </p:cBhvr>
                                      <p:tavLst>
                                        <p:tav tm="0">
                                          <p:val>
                                            <p:strVal val="#ppt_x"/>
                                          </p:val>
                                        </p:tav>
                                        <p:tav tm="100000">
                                          <p:val>
                                            <p:strVal val="#ppt_x"/>
                                          </p:val>
                                        </p:tav>
                                      </p:tavLst>
                                    </p:anim>
                                    <p:anim calcmode="lin" valueType="num">
                                      <p:cBhvr additive="base">
                                        <p:cTn id="32" dur="2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764704"/>
            <a:ext cx="8229600" cy="5559896"/>
          </a:xfrm>
        </p:spPr>
        <p:txBody>
          <a:bodyPr>
            <a:normAutofit fontScale="70000" lnSpcReduction="20000"/>
          </a:bodyPr>
          <a:lstStyle/>
          <a:p>
            <a:r>
              <a:rPr lang="hu-HU" b="1" dirty="0"/>
              <a:t>8. Te még ehhez is lusta/buta/ügyetlen vagy!</a:t>
            </a:r>
            <a:r>
              <a:rPr lang="hu-HU" dirty="0"/>
              <a:t/>
            </a:r>
            <a:br>
              <a:rPr lang="hu-HU" dirty="0"/>
            </a:br>
            <a:r>
              <a:rPr lang="hu-HU" dirty="0"/>
              <a:t>Még egy fokkal mérgezőbb, mint a szülő csalódottságával </a:t>
            </a:r>
            <a:r>
              <a:rPr lang="hu-HU" b="1" dirty="0"/>
              <a:t>7. Nagyot csalódtam benned!</a:t>
            </a:r>
            <a:r>
              <a:rPr lang="hu-HU" dirty="0"/>
              <a:t/>
            </a:r>
            <a:br>
              <a:rPr lang="hu-HU" dirty="0"/>
            </a:br>
            <a:r>
              <a:rPr lang="hu-HU" dirty="0"/>
              <a:t>Ahogy telik-múlik az idő, az édes kisbabából, eleven kisgyerekből iskolás lesz. És ezzel kezdetét veszi az elvárások, követelmények egész sora. Bármennyire is nehéz, próbálj ragaszkodni az érzelmi támaszt és biztonságot nyújtó szülő szerepéhez, és ne vállalkozz a hajcsáréra! Persze jogod van ahhoz, hogy csalódott légy a gyereked egynémely produkciója miatt, de jobb, ha ezt nem ebben a becsmérlő és megalázó formában fejezed ki, és elvárásaidat a képességeihez, a konkrét helyzethez igazítod. Jobb, ha együtt keresitek meg a sikertelenség okát, és megbeszélitek, szükséges-e egyáltalán változtatni valamit, vagy elég belenyugodnod, hogy a gyereked nem mindenben a legjobb. </a:t>
            </a:r>
            <a:br>
              <a:rPr lang="hu-HU" dirty="0"/>
            </a:br>
            <a:r>
              <a:rPr lang="hu-HU" dirty="0"/>
              <a:t/>
            </a:r>
            <a:br>
              <a:rPr lang="hu-HU" dirty="0"/>
            </a:br>
            <a:r>
              <a:rPr lang="hu-HU" dirty="0"/>
              <a:t>kapcsolatos kijelentés, hiszen általánosít. A "még ehhez is" azt jelzi, hogy a gyerek valójában totális csőd, mindenhez hülye, alkalmatlan a legegyszerűbb feladatokra is. Ha tényleg ennyire rossz a helyzet, valószínűleg te hibáztál, előbb, talán már kisgyermekkorban fel kellett volna figyelned az egyéni fejlesztés szükségességére. Vagy csak azzal van a baj, hogy tökéletes gyerekre vágysz, akivel villoghatsz, akár egy kitüntetéssel, amely igazolja, hogy milyen kiváló szülő vagy? Olyankor persze bosszús vagy, ha csődöt mond önnön nagyszerűséged bizonyítéka...</a:t>
            </a:r>
            <a:br>
              <a:rPr lang="hu-HU" dirty="0"/>
            </a:br>
            <a:r>
              <a:rPr lang="hu-HU" dirty="0"/>
              <a:t/>
            </a:r>
            <a:br>
              <a:rPr lang="hu-HU" dirty="0"/>
            </a:br>
            <a:endParaRPr lang="hu-HU" dirty="0"/>
          </a:p>
        </p:txBody>
      </p:sp>
      <p:pic>
        <p:nvPicPr>
          <p:cNvPr id="5" name="Picture 5" descr="isk2"/>
          <p:cNvPicPr>
            <a:picLocks noChangeAspect="1" noChangeArrowheads="1"/>
          </p:cNvPicPr>
          <p:nvPr/>
        </p:nvPicPr>
        <p:blipFill>
          <a:blip r:embed="rId2" cstate="print"/>
          <a:srcRect/>
          <a:stretch>
            <a:fillRect/>
          </a:stretch>
        </p:blipFill>
        <p:spPr bwMode="auto">
          <a:xfrm>
            <a:off x="4355976" y="5225404"/>
            <a:ext cx="1186631" cy="1632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836712"/>
            <a:ext cx="8229600" cy="5487888"/>
          </a:xfrm>
        </p:spPr>
        <p:txBody>
          <a:bodyPr>
            <a:normAutofit/>
          </a:bodyPr>
          <a:lstStyle/>
          <a:p>
            <a:r>
              <a:rPr lang="hu-HU" b="1" dirty="0"/>
              <a:t>9. Én mindent megteszek érted, cserébe pedig nem kapok tőled semmit!</a:t>
            </a:r>
            <a:r>
              <a:rPr lang="hu-HU" dirty="0"/>
              <a:t/>
            </a:r>
            <a:br>
              <a:rPr lang="hu-HU" dirty="0"/>
            </a:br>
            <a:r>
              <a:rPr lang="hu-HU" dirty="0"/>
              <a:t>Ezzel a szülői szeretet önzetlenségét vonod kétségbe. Úgy érzed, fel kell emlegetned mindazt az áldozatot, amit a gyerekért hoztál. Ezek szerint áldozat volt, amit nem szeretetből és szívesen tettél meg, hanem ellenszolgáltatás reményében, mintegy üzleti tranzakciókét. És az üzletfeled most nem akar fizetni, vagy nem azért, és nem annyit, amennyit te kapni szeretnél. Vigyázz, az efféle mártírjátszmákba nagyon bele lehet gabalyodni! </a:t>
            </a:r>
            <a:br>
              <a:rPr lang="hu-HU" dirty="0"/>
            </a:br>
            <a:endParaRPr lang="hu-HU" dirty="0"/>
          </a:p>
        </p:txBody>
      </p:sp>
      <p:pic>
        <p:nvPicPr>
          <p:cNvPr id="4" name="Picture 2" descr="C:\Users\User\Pictures\imagesYUZ5M03Y.jpg"/>
          <p:cNvPicPr>
            <a:picLocks noChangeAspect="1" noChangeArrowheads="1"/>
          </p:cNvPicPr>
          <p:nvPr/>
        </p:nvPicPr>
        <p:blipFill>
          <a:blip r:embed="rId2" cstate="print"/>
          <a:srcRect/>
          <a:stretch>
            <a:fillRect/>
          </a:stretch>
        </p:blipFill>
        <p:spPr bwMode="auto">
          <a:xfrm>
            <a:off x="3347865" y="5036856"/>
            <a:ext cx="1656184" cy="1821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457200" y="764704"/>
            <a:ext cx="8229600" cy="5559896"/>
          </a:xfrm>
        </p:spPr>
        <p:txBody>
          <a:bodyPr>
            <a:normAutofit/>
          </a:bodyPr>
          <a:lstStyle/>
          <a:p>
            <a:r>
              <a:rPr lang="hu-HU" b="1" dirty="0"/>
              <a:t>10. Amíg az én házamban laksz, amíg az én kenyeremet eszed...</a:t>
            </a:r>
            <a:r>
              <a:rPr lang="hu-HU" dirty="0"/>
              <a:t/>
            </a:r>
            <a:br>
              <a:rPr lang="hu-HU" dirty="0"/>
            </a:br>
            <a:r>
              <a:rPr lang="hu-HU" sz="2000" dirty="0"/>
              <a:t>A végsőkig elkeseredett szülő utolsó kézigránátja a serdülőjével vívott verbális csatában. Nevesíti is a gyerek kiszolgáltatottságát, és ha másképpen nem megy, hát erre hivatkozva szeretné elérni az engedelmességet. Talán sikerül is. De az árát sajnos így is, úgy is te fizeted meg azzal, hogy valami jóvátehetetlenül összetörik a kapcsolatotokban. Ezzel végül is a munkaadó-alkalmazott kapcsolat szintjére szállítod le a szülő-gyerek kapcsolatot. Ha úgy érzed, valami ilyesmi kívánkozik ki belőled, beszélgess előbb más serdülők szüleivel, hogy lásd, náluk mi zajlik (reméljük, őszinték lesznek veled, és nem fényezik a valóságot), vagy kérj segítséget nevelési tanácsadóban.</a:t>
            </a:r>
          </a:p>
          <a:p>
            <a:r>
              <a:rPr lang="hu-HU" sz="2000" dirty="0"/>
              <a:t> </a:t>
            </a:r>
          </a:p>
          <a:p>
            <a:endParaRPr lang="hu-HU" dirty="0"/>
          </a:p>
        </p:txBody>
      </p:sp>
      <p:pic>
        <p:nvPicPr>
          <p:cNvPr id="6" name="Picture 6" descr="D:\adat\1. SAJÁT DOKUMENTUMAINK\1. Dokumentumok\1. MARTA\MÁRTA SZAKMAI KÉPEI\(144).jpg"/>
          <p:cNvPicPr>
            <a:picLocks noChangeAspect="1" noChangeArrowheads="1"/>
          </p:cNvPicPr>
          <p:nvPr/>
        </p:nvPicPr>
        <p:blipFill>
          <a:blip r:embed="rId2" cstate="print"/>
          <a:srcRect/>
          <a:stretch>
            <a:fillRect/>
          </a:stretch>
        </p:blipFill>
        <p:spPr bwMode="auto">
          <a:xfrm>
            <a:off x="3563888" y="4797152"/>
            <a:ext cx="2448049" cy="1622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IMG_2653.JPG"/>
          <p:cNvPicPr>
            <a:picLocks noChangeAspect="1"/>
          </p:cNvPicPr>
          <p:nvPr/>
        </p:nvPicPr>
        <p:blipFill>
          <a:blip r:embed="rId2" cstate="print"/>
          <a:stretch>
            <a:fillRect/>
          </a:stretch>
        </p:blipFill>
        <p:spPr>
          <a:xfrm>
            <a:off x="0" y="2857"/>
            <a:ext cx="9144000" cy="68522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csaszareszti.hu/wp-content/uploads/2015/01/KattinstAk%C3%A9pre.jpg"/>
          <p:cNvPicPr>
            <a:picLocks noChangeAspect="1" noChangeArrowheads="1"/>
          </p:cNvPicPr>
          <p:nvPr/>
        </p:nvPicPr>
        <p:blipFill>
          <a:blip r:embed="rId2" cstate="print"/>
          <a:srcRect/>
          <a:stretch>
            <a:fillRect/>
          </a:stretch>
        </p:blipFill>
        <p:spPr bwMode="auto">
          <a:xfrm>
            <a:off x="323850" y="1196975"/>
            <a:ext cx="8591550" cy="4832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Képtalálat a következőre: „öregsé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hu-HU"/>
          </a:p>
        </p:txBody>
      </p:sp>
      <p:sp>
        <p:nvSpPr>
          <p:cNvPr id="36867" name="AutoShape 4" descr="Képtalálat a következőre: „öregsé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hu-HU"/>
          </a:p>
        </p:txBody>
      </p:sp>
      <p:pic>
        <p:nvPicPr>
          <p:cNvPr id="36868" name="Picture 6" descr="http://imagestore1.blogger.hu/25_19468_277472_5fbbc092e870619377990daef8b6217d_2667ce_301.jpg"/>
          <p:cNvPicPr>
            <a:picLocks noChangeAspect="1" noChangeArrowheads="1"/>
          </p:cNvPicPr>
          <p:nvPr/>
        </p:nvPicPr>
        <p:blipFill>
          <a:blip r:embed="rId2" cstate="print"/>
          <a:srcRect/>
          <a:stretch>
            <a:fillRect/>
          </a:stretch>
        </p:blipFill>
        <p:spPr bwMode="auto">
          <a:xfrm>
            <a:off x="611188" y="908050"/>
            <a:ext cx="3810000" cy="1981200"/>
          </a:xfrm>
          <a:prstGeom prst="rect">
            <a:avLst/>
          </a:prstGeom>
          <a:noFill/>
          <a:ln w="9525">
            <a:noFill/>
            <a:miter lim="800000"/>
            <a:headEnd/>
            <a:tailEnd/>
          </a:ln>
        </p:spPr>
      </p:pic>
      <p:pic>
        <p:nvPicPr>
          <p:cNvPr id="36869" name="Picture 8" descr="http://imagestore1.blogger.hu/25_19468_277477_7ad2439103ddcc962a0df927241bf29e_e5bf6a_301.jpg"/>
          <p:cNvPicPr>
            <a:picLocks noChangeAspect="1" noChangeArrowheads="1"/>
          </p:cNvPicPr>
          <p:nvPr/>
        </p:nvPicPr>
        <p:blipFill>
          <a:blip r:embed="rId3" cstate="print"/>
          <a:srcRect/>
          <a:stretch>
            <a:fillRect/>
          </a:stretch>
        </p:blipFill>
        <p:spPr bwMode="auto">
          <a:xfrm>
            <a:off x="3059113" y="3529013"/>
            <a:ext cx="3816350" cy="2622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http://static.mohacsiujsag.hu/news/pecs/69728_20140910123928_20140910123928.jpg"/>
          <p:cNvPicPr>
            <a:picLocks noChangeAspect="1" noChangeArrowheads="1"/>
          </p:cNvPicPr>
          <p:nvPr/>
        </p:nvPicPr>
        <p:blipFill>
          <a:blip r:embed="rId2" cstate="print"/>
          <a:srcRect/>
          <a:stretch>
            <a:fillRect/>
          </a:stretch>
        </p:blipFill>
        <p:spPr bwMode="auto">
          <a:xfrm>
            <a:off x="683568" y="1556792"/>
            <a:ext cx="4105275" cy="2066925"/>
          </a:xfrm>
          <a:prstGeom prst="rect">
            <a:avLst/>
          </a:prstGeom>
          <a:noFill/>
          <a:ln w="9525">
            <a:noFill/>
            <a:miter lim="800000"/>
            <a:headEnd/>
            <a:tailEnd/>
          </a:ln>
        </p:spPr>
      </p:pic>
      <p:pic>
        <p:nvPicPr>
          <p:cNvPr id="41988" name="Picture 8" descr="http://incredible.cafeblog.hu/files/2013/10/Old-and-young-e1382251809384.jpg"/>
          <p:cNvPicPr>
            <a:picLocks noChangeAspect="1" noChangeArrowheads="1"/>
          </p:cNvPicPr>
          <p:nvPr/>
        </p:nvPicPr>
        <p:blipFill>
          <a:blip r:embed="rId3" cstate="print"/>
          <a:srcRect/>
          <a:stretch>
            <a:fillRect/>
          </a:stretch>
        </p:blipFill>
        <p:spPr bwMode="auto">
          <a:xfrm>
            <a:off x="4572000" y="4221088"/>
            <a:ext cx="2808287" cy="2382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oitemak.eoldal.hu/img/picture/204/idosek-2.jpg"/>
          <p:cNvPicPr>
            <a:picLocks noChangeAspect="1" noChangeArrowheads="1"/>
          </p:cNvPicPr>
          <p:nvPr/>
        </p:nvPicPr>
        <p:blipFill>
          <a:blip r:embed="rId2" cstate="print"/>
          <a:srcRect/>
          <a:stretch>
            <a:fillRect/>
          </a:stretch>
        </p:blipFill>
        <p:spPr bwMode="auto">
          <a:xfrm>
            <a:off x="1331913" y="1346200"/>
            <a:ext cx="5832475" cy="3500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1187450" y="2060575"/>
            <a:ext cx="6985000" cy="1431925"/>
          </a:xfrm>
          <a:prstGeom prst="rect">
            <a:avLst/>
          </a:prstGeom>
          <a:noFill/>
          <a:ln w="9525">
            <a:noFill/>
            <a:miter lim="800000"/>
            <a:headEnd/>
            <a:tailEnd/>
          </a:ln>
        </p:spPr>
        <p:txBody>
          <a:bodyPr>
            <a:spAutoFit/>
          </a:bodyPr>
          <a:lstStyle/>
          <a:p>
            <a:pPr>
              <a:spcBef>
                <a:spcPct val="50000"/>
              </a:spcBef>
            </a:pPr>
            <a:r>
              <a:rPr lang="hu-HU" sz="2800">
                <a:solidFill>
                  <a:schemeClr val="accent2"/>
                </a:solidFill>
              </a:rPr>
              <a:t>Az öregség testi, biológiai változás.</a:t>
            </a:r>
          </a:p>
          <a:p>
            <a:pPr>
              <a:spcBef>
                <a:spcPct val="50000"/>
              </a:spcBef>
            </a:pPr>
            <a:r>
              <a:rPr lang="hu-HU" sz="2400">
                <a:solidFill>
                  <a:schemeClr val="accent2"/>
                </a:solidFill>
              </a:rPr>
              <a:t>Aki öreg: beteg, gyógyszert szed, ápolásra szorul, ragasztja a fogsorát (reklámok üzenete). </a:t>
            </a:r>
          </a:p>
        </p:txBody>
      </p:sp>
      <p:sp>
        <p:nvSpPr>
          <p:cNvPr id="45061" name="Text Box 5"/>
          <p:cNvSpPr txBox="1">
            <a:spLocks noChangeArrowheads="1"/>
          </p:cNvSpPr>
          <p:nvPr/>
        </p:nvSpPr>
        <p:spPr bwMode="auto">
          <a:xfrm>
            <a:off x="1116013" y="3716338"/>
            <a:ext cx="6985000" cy="2589212"/>
          </a:xfrm>
          <a:prstGeom prst="rect">
            <a:avLst/>
          </a:prstGeom>
          <a:noFill/>
          <a:ln w="9525">
            <a:noFill/>
            <a:miter lim="800000"/>
            <a:headEnd/>
            <a:tailEnd/>
          </a:ln>
        </p:spPr>
        <p:txBody>
          <a:bodyPr>
            <a:spAutoFit/>
          </a:bodyPr>
          <a:lstStyle/>
          <a:p>
            <a:r>
              <a:rPr lang="hu-HU" sz="2800">
                <a:solidFill>
                  <a:schemeClr val="accent2"/>
                </a:solidFill>
              </a:rPr>
              <a:t>Az öregség pszichológiai változás. </a:t>
            </a:r>
          </a:p>
          <a:p>
            <a:endParaRPr lang="hu-HU" sz="2800">
              <a:solidFill>
                <a:schemeClr val="accent2"/>
              </a:solidFill>
            </a:endParaRPr>
          </a:p>
          <a:p>
            <a:r>
              <a:rPr lang="hu-HU" sz="2400">
                <a:solidFill>
                  <a:schemeClr val="accent2"/>
                </a:solidFill>
              </a:rPr>
              <a:t>Aki öreg: mindent elfelejt, nem tudja, mi történik körülötte, nem hall, lassú csiga, sokat alszik,  elveszíti az érdeklődését.</a:t>
            </a:r>
          </a:p>
          <a:p>
            <a:pPr>
              <a:spcBef>
                <a:spcPct val="50000"/>
              </a:spcBef>
            </a:pPr>
            <a:endParaRPr lang="hu-HU" sz="2400">
              <a:solidFill>
                <a:schemeClr val="accent2"/>
              </a:solidFill>
            </a:endParaRPr>
          </a:p>
        </p:txBody>
      </p:sp>
      <p:sp>
        <p:nvSpPr>
          <p:cNvPr id="45062" name="Text Box 6"/>
          <p:cNvSpPr txBox="1">
            <a:spLocks noChangeArrowheads="1"/>
          </p:cNvSpPr>
          <p:nvPr/>
        </p:nvSpPr>
        <p:spPr bwMode="auto">
          <a:xfrm>
            <a:off x="2700338" y="908050"/>
            <a:ext cx="3887787" cy="457200"/>
          </a:xfrm>
          <a:prstGeom prst="rect">
            <a:avLst/>
          </a:prstGeom>
          <a:noFill/>
          <a:ln w="9525">
            <a:noFill/>
            <a:miter lim="800000"/>
            <a:headEnd/>
            <a:tailEnd/>
          </a:ln>
        </p:spPr>
        <p:txBody>
          <a:bodyPr>
            <a:spAutoFit/>
          </a:bodyPr>
          <a:lstStyle/>
          <a:p>
            <a:pPr>
              <a:spcBef>
                <a:spcPct val="50000"/>
              </a:spcBef>
            </a:pPr>
            <a:r>
              <a:rPr lang="hu-HU" sz="2400">
                <a:solidFill>
                  <a:schemeClr val="accent2"/>
                </a:solidFill>
              </a:rPr>
              <a:t>Változások…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slide(fromBottom)">
                                      <p:cBhvr>
                                        <p:cTn id="7" dur="1000"/>
                                        <p:tgtEl>
                                          <p:spTgt spid="4506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slide(fromBottom)">
                                      <p:cBhvr>
                                        <p:cTn id="11" dur="500"/>
                                        <p:tgtEl>
                                          <p:spTgt spid="45060"/>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45061"/>
                                        </p:tgtEl>
                                        <p:attrNameLst>
                                          <p:attrName>style.visibility</p:attrName>
                                        </p:attrNameLst>
                                      </p:cBhvr>
                                      <p:to>
                                        <p:strVal val="visible"/>
                                      </p:to>
                                    </p:set>
                                    <p:animEffect transition="in" filter="slide(fromBottom)">
                                      <p:cBhvr>
                                        <p:cTn id="15"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827088" y="908050"/>
            <a:ext cx="4032250" cy="4521200"/>
          </a:xfrm>
          <a:prstGeom prst="rect">
            <a:avLst/>
          </a:prstGeom>
          <a:noFill/>
          <a:ln w="9525">
            <a:noFill/>
            <a:miter lim="800000"/>
            <a:headEnd/>
            <a:tailEnd/>
          </a:ln>
        </p:spPr>
        <p:txBody>
          <a:bodyPr>
            <a:spAutoFit/>
          </a:bodyPr>
          <a:lstStyle/>
          <a:p>
            <a:pPr>
              <a:spcBef>
                <a:spcPct val="50000"/>
              </a:spcBef>
            </a:pPr>
            <a:r>
              <a:rPr lang="hu-HU" sz="2400">
                <a:solidFill>
                  <a:schemeClr val="accent2"/>
                </a:solidFill>
              </a:rPr>
              <a:t>Aki öreg, az bölcs. </a:t>
            </a:r>
          </a:p>
          <a:p>
            <a:pPr>
              <a:spcBef>
                <a:spcPct val="50000"/>
              </a:spcBef>
            </a:pPr>
            <a:r>
              <a:rPr lang="hu-HU" sz="2400">
                <a:solidFill>
                  <a:schemeClr val="accent2"/>
                </a:solidFill>
              </a:rPr>
              <a:t>Segít másoknak.</a:t>
            </a:r>
          </a:p>
          <a:p>
            <a:pPr>
              <a:spcBef>
                <a:spcPct val="50000"/>
              </a:spcBef>
            </a:pPr>
            <a:r>
              <a:rPr lang="hu-HU" sz="2400">
                <a:solidFill>
                  <a:schemeClr val="accent2"/>
                </a:solidFill>
              </a:rPr>
              <a:t>Örül a családjának</a:t>
            </a:r>
            <a:r>
              <a:rPr lang="hu-HU" sz="2400"/>
              <a:t>.</a:t>
            </a:r>
          </a:p>
          <a:p>
            <a:pPr>
              <a:spcBef>
                <a:spcPct val="50000"/>
              </a:spcBef>
            </a:pPr>
            <a:r>
              <a:rPr lang="hu-HU" sz="2400">
                <a:solidFill>
                  <a:schemeClr val="accent2"/>
                </a:solidFill>
              </a:rPr>
              <a:t>Ráér a hobbijával</a:t>
            </a:r>
          </a:p>
          <a:p>
            <a:pPr>
              <a:spcBef>
                <a:spcPct val="50000"/>
              </a:spcBef>
            </a:pPr>
            <a:r>
              <a:rPr lang="hu-HU" sz="2400">
                <a:solidFill>
                  <a:schemeClr val="accent2"/>
                </a:solidFill>
              </a:rPr>
              <a:t>foglalkozni.</a:t>
            </a:r>
          </a:p>
          <a:p>
            <a:pPr>
              <a:spcBef>
                <a:spcPct val="50000"/>
              </a:spcBef>
            </a:pPr>
            <a:r>
              <a:rPr lang="hu-HU" sz="2400">
                <a:solidFill>
                  <a:schemeClr val="accent2"/>
                </a:solidFill>
              </a:rPr>
              <a:t>El tudja mesélni, mi volt régen. </a:t>
            </a:r>
          </a:p>
          <a:p>
            <a:pPr>
              <a:spcBef>
                <a:spcPct val="50000"/>
              </a:spcBef>
            </a:pPr>
            <a:r>
              <a:rPr lang="hu-HU" sz="2400">
                <a:solidFill>
                  <a:schemeClr val="accent2"/>
                </a:solidFill>
              </a:rPr>
              <a:t>Ő a család gyökere.</a:t>
            </a:r>
          </a:p>
          <a:p>
            <a:pPr>
              <a:spcBef>
                <a:spcPct val="50000"/>
              </a:spcBef>
            </a:pPr>
            <a:endParaRPr lang="hu-HU"/>
          </a:p>
        </p:txBody>
      </p:sp>
      <p:pic>
        <p:nvPicPr>
          <p:cNvPr id="3" name="Picture 2" descr="C:\Users\User\Pictures\10365964_10152350233830865_4231875727384567854_n.jpg"/>
          <p:cNvPicPr>
            <a:picLocks noChangeAspect="1" noChangeArrowheads="1"/>
          </p:cNvPicPr>
          <p:nvPr/>
        </p:nvPicPr>
        <p:blipFill>
          <a:blip r:embed="rId2" cstate="print"/>
          <a:srcRect/>
          <a:stretch>
            <a:fillRect/>
          </a:stretch>
        </p:blipFill>
        <p:spPr bwMode="auto">
          <a:xfrm>
            <a:off x="5076056" y="1196752"/>
            <a:ext cx="3302496" cy="412812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slide(fromBottom)">
                                      <p:cBhvr>
                                        <p:cTn id="7" dur="1000"/>
                                        <p:tgtEl>
                                          <p:spTgt spid="47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animEffect transition="in" filter="slide(fromBottom)">
                                      <p:cBhvr>
                                        <p:cTn id="12" dur="1000"/>
                                        <p:tgtEl>
                                          <p:spTgt spid="47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7109">
                                            <p:txEl>
                                              <p:pRg st="2" end="2"/>
                                            </p:txEl>
                                          </p:spTgt>
                                        </p:tgtEl>
                                        <p:attrNameLst>
                                          <p:attrName>style.visibility</p:attrName>
                                        </p:attrNameLst>
                                      </p:cBhvr>
                                      <p:to>
                                        <p:strVal val="visible"/>
                                      </p:to>
                                    </p:set>
                                    <p:animEffect transition="in" filter="slide(fromBottom)">
                                      <p:cBhvr>
                                        <p:cTn id="17" dur="1000"/>
                                        <p:tgtEl>
                                          <p:spTgt spid="47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7109">
                                            <p:txEl>
                                              <p:pRg st="3" end="3"/>
                                            </p:txEl>
                                          </p:spTgt>
                                        </p:tgtEl>
                                        <p:attrNameLst>
                                          <p:attrName>style.visibility</p:attrName>
                                        </p:attrNameLst>
                                      </p:cBhvr>
                                      <p:to>
                                        <p:strVal val="visible"/>
                                      </p:to>
                                    </p:set>
                                    <p:animEffect transition="in" filter="slide(fromBottom)">
                                      <p:cBhvr>
                                        <p:cTn id="22" dur="1000"/>
                                        <p:tgtEl>
                                          <p:spTgt spid="47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7109">
                                            <p:txEl>
                                              <p:pRg st="4" end="4"/>
                                            </p:txEl>
                                          </p:spTgt>
                                        </p:tgtEl>
                                        <p:attrNameLst>
                                          <p:attrName>style.visibility</p:attrName>
                                        </p:attrNameLst>
                                      </p:cBhvr>
                                      <p:to>
                                        <p:strVal val="visible"/>
                                      </p:to>
                                    </p:set>
                                    <p:animEffect transition="in" filter="slide(fromBottom)">
                                      <p:cBhvr>
                                        <p:cTn id="27" dur="1000"/>
                                        <p:tgtEl>
                                          <p:spTgt spid="47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7109">
                                            <p:txEl>
                                              <p:pRg st="5" end="5"/>
                                            </p:txEl>
                                          </p:spTgt>
                                        </p:tgtEl>
                                        <p:attrNameLst>
                                          <p:attrName>style.visibility</p:attrName>
                                        </p:attrNameLst>
                                      </p:cBhvr>
                                      <p:to>
                                        <p:strVal val="visible"/>
                                      </p:to>
                                    </p:set>
                                    <p:animEffect transition="in" filter="slide(fromBottom)">
                                      <p:cBhvr>
                                        <p:cTn id="32" dur="1000"/>
                                        <p:tgtEl>
                                          <p:spTgt spid="471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7109">
                                            <p:txEl>
                                              <p:pRg st="6" end="6"/>
                                            </p:txEl>
                                          </p:spTgt>
                                        </p:tgtEl>
                                        <p:attrNameLst>
                                          <p:attrName>style.visibility</p:attrName>
                                        </p:attrNameLst>
                                      </p:cBhvr>
                                      <p:to>
                                        <p:strVal val="visible"/>
                                      </p:to>
                                    </p:set>
                                    <p:animEffect transition="in" filter="slide(fromBottom)">
                                      <p:cBhvr>
                                        <p:cTn id="37" dur="1000"/>
                                        <p:tgtEl>
                                          <p:spTgt spid="47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Pictures\10262112_818478104831458_1122752154604244406_n.jpg"/>
          <p:cNvPicPr>
            <a:picLocks noChangeAspect="1" noChangeArrowheads="1"/>
          </p:cNvPicPr>
          <p:nvPr/>
        </p:nvPicPr>
        <p:blipFill>
          <a:blip r:embed="rId2" cstate="print"/>
          <a:srcRect/>
          <a:stretch>
            <a:fillRect/>
          </a:stretch>
        </p:blipFill>
        <p:spPr bwMode="auto">
          <a:xfrm>
            <a:off x="1714500" y="571500"/>
            <a:ext cx="5715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208</Words>
  <Application>Microsoft Office PowerPoint</Application>
  <PresentationFormat>Diavetítés a képernyőre (4:3 oldalarány)</PresentationFormat>
  <Paragraphs>32</Paragraphs>
  <Slides>23</Slides>
  <Notes>0</Notes>
  <HiddenSlides>0</HiddenSlides>
  <MMClips>0</MMClips>
  <ScaleCrop>false</ScaleCrop>
  <HeadingPairs>
    <vt:vector size="4" baseType="variant">
      <vt:variant>
        <vt:lpstr>Téma</vt:lpstr>
      </vt:variant>
      <vt:variant>
        <vt:i4>1</vt:i4>
      </vt:variant>
      <vt:variant>
        <vt:lpstr>Diacímek</vt:lpstr>
      </vt:variant>
      <vt:variant>
        <vt:i4>23</vt:i4>
      </vt:variant>
    </vt:vector>
  </HeadingPairs>
  <TitlesOfParts>
    <vt:vector size="24" baseType="lpstr">
      <vt:lpstr>Áramlás</vt:lpstr>
      <vt:lpstr>Családom, családunk,családok</vt:lpstr>
      <vt:lpstr>Dr. Hídvégi Márta gyógypedagógus-pszichológus</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    Tíz mondat, amit soha nem mondj a gyerekednek, unokádnak, akkor sem, ha te régen naponta hallottad!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WXPEE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Tíz mondat, amit soha nem mondj a gyerekednek, akkor se, ha te régen naponta hallottad!</dc:title>
  <dc:creator>User</dc:creator>
  <cp:lastModifiedBy>Ónodi Zsuzsa</cp:lastModifiedBy>
  <cp:revision>38</cp:revision>
  <dcterms:created xsi:type="dcterms:W3CDTF">2018-10-22T17:06:33Z</dcterms:created>
  <dcterms:modified xsi:type="dcterms:W3CDTF">2019-02-04T17:42:35Z</dcterms:modified>
</cp:coreProperties>
</file>